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69" r:id="rId10"/>
    <p:sldId id="278" r:id="rId11"/>
    <p:sldId id="277" r:id="rId12"/>
    <p:sldId id="273" r:id="rId13"/>
    <p:sldId id="275" r:id="rId14"/>
    <p:sldId id="261" r:id="rId15"/>
    <p:sldId id="263" r:id="rId16"/>
    <p:sldId id="276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15.12.2016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15.12.2016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15.12.2016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15.12.2016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15.12.2016</a:t>
            </a:fld>
            <a:endParaRPr lang="pl-PL" dirty="0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15.12.2016</a:t>
            </a:fld>
            <a:endParaRPr lang="pl-PL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15.12.2016</a:t>
            </a:fld>
            <a:endParaRPr lang="pl-PL" dirty="0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 dirty="0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15.12.2016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15.12.2016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15.12.2016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6221E02-25CB-4963-84BC-0813985E7D90}" type="datetimeFigureOut">
              <a:rPr lang="pl-PL" smtClean="0"/>
              <a:pPr/>
              <a:t>15.12.2016</a:t>
            </a:fld>
            <a:endParaRPr lang="pl-PL" dirty="0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dirty="0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15.12.2016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128792" cy="2592288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/>
              <a:t>Zaangażowanie społeczne odpowiedzią </a:t>
            </a:r>
            <a:br>
              <a:rPr lang="pl-PL" sz="2800" b="1" dirty="0"/>
            </a:br>
            <a:r>
              <a:rPr lang="pl-PL" sz="2800" b="1" dirty="0"/>
              <a:t>na potrzeby i preferencje młodych</a:t>
            </a:r>
            <a:br>
              <a:rPr lang="pl-PL" sz="2800" b="1" dirty="0"/>
            </a:br>
            <a:br>
              <a:rPr lang="pl-PL" sz="2800" b="1" dirty="0"/>
            </a:br>
            <a:r>
              <a:rPr lang="pl-PL" sz="2000" b="1" dirty="0"/>
              <a:t>Przykłady działań podejmowanych </a:t>
            </a:r>
            <a:br>
              <a:rPr lang="pl-PL" sz="2000" b="1" dirty="0"/>
            </a:br>
            <a:r>
              <a:rPr lang="pl-PL" sz="2000" b="1" dirty="0"/>
              <a:t>w MOS domostwo w Żychlinie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0" y="6071443"/>
            <a:ext cx="2267744" cy="786557"/>
          </a:xfrm>
        </p:spPr>
        <p:txBody>
          <a:bodyPr>
            <a:noAutofit/>
          </a:bodyPr>
          <a:lstStyle/>
          <a:p>
            <a:r>
              <a:rPr lang="pl-PL" sz="1100" b="1" dirty="0">
                <a:solidFill>
                  <a:schemeClr val="bg1"/>
                </a:solidFill>
              </a:rPr>
              <a:t>Ewa Rutkowska </a:t>
            </a:r>
            <a:br>
              <a:rPr lang="pl-PL" sz="1100" b="1" dirty="0">
                <a:solidFill>
                  <a:schemeClr val="bg1"/>
                </a:solidFill>
              </a:rPr>
            </a:br>
            <a:r>
              <a:rPr lang="pl-PL" sz="1100" dirty="0">
                <a:solidFill>
                  <a:schemeClr val="bg1"/>
                </a:solidFill>
              </a:rPr>
              <a:t>Dyrektor Młodzieżowego Ośrodka Socjoterapii   </a:t>
            </a:r>
            <a:r>
              <a:rPr lang="pl-PL" sz="1100" dirty="0" err="1">
                <a:solidFill>
                  <a:schemeClr val="bg1"/>
                </a:solidFill>
              </a:rPr>
              <a:t>DoMOStwo</a:t>
            </a:r>
            <a:r>
              <a:rPr lang="pl-PL" sz="1100" dirty="0">
                <a:solidFill>
                  <a:schemeClr val="bg1"/>
                </a:solidFill>
              </a:rPr>
              <a:t> w Żychlinie </a:t>
            </a:r>
          </a:p>
        </p:txBody>
      </p:sp>
      <p:pic>
        <p:nvPicPr>
          <p:cNvPr id="1026" name="Picture 2" descr="C:\Users\Bartosz\Desktop\13179231_1040516456013550_1258812009933265479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212976"/>
            <a:ext cx="2411486" cy="24114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pole tekstowe 5"/>
          <p:cNvSpPr txBox="1"/>
          <p:nvPr/>
        </p:nvSpPr>
        <p:spPr>
          <a:xfrm>
            <a:off x="2411760" y="6021288"/>
            <a:ext cx="67322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Konferencja Jubileuszowa  z okazji 15 – </a:t>
            </a:r>
            <a:r>
              <a:rPr lang="pl-PL" sz="1600" b="1" dirty="0" err="1">
                <a:solidFill>
                  <a:schemeClr val="bg1"/>
                </a:solidFill>
              </a:rPr>
              <a:t>lecia</a:t>
            </a:r>
            <a:r>
              <a:rPr lang="pl-PL" sz="1600" b="1" dirty="0">
                <a:solidFill>
                  <a:schemeClr val="bg1"/>
                </a:solidFill>
              </a:rPr>
              <a:t> MOS </a:t>
            </a:r>
            <a:r>
              <a:rPr lang="pl-PL" sz="1600" b="1" dirty="0" err="1">
                <a:solidFill>
                  <a:schemeClr val="bg1"/>
                </a:solidFill>
              </a:rPr>
              <a:t>DoMOStwo</a:t>
            </a:r>
            <a:r>
              <a:rPr lang="pl-PL" sz="1600" b="1" dirty="0">
                <a:solidFill>
                  <a:schemeClr val="bg1"/>
                </a:solidFill>
              </a:rPr>
              <a:t> w Żychlinie</a:t>
            </a:r>
          </a:p>
          <a:p>
            <a:r>
              <a:rPr lang="pl-PL" b="1" dirty="0">
                <a:solidFill>
                  <a:schemeClr val="bg1"/>
                </a:solidFill>
              </a:rPr>
              <a:t>1 grudnia 2016r.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PKS w </a:t>
            </a:r>
            <a:r>
              <a:rPr lang="pl-PL" sz="3600" b="1" dirty="0" err="1"/>
              <a:t>DoMOStwie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-324544" y="2492896"/>
            <a:ext cx="5616624" cy="29523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pl-PL" dirty="0"/>
              <a:t>Co robimy?</a:t>
            </a:r>
          </a:p>
          <a:p>
            <a:pPr algn="ctr">
              <a:lnSpc>
                <a:spcPct val="150000"/>
              </a:lnSpc>
              <a:buNone/>
            </a:pPr>
            <a:r>
              <a:rPr lang="pl-PL" dirty="0"/>
              <a:t> W jaki sposób? </a:t>
            </a:r>
          </a:p>
          <a:p>
            <a:pPr algn="ctr">
              <a:lnSpc>
                <a:spcPct val="150000"/>
              </a:lnSpc>
              <a:buNone/>
            </a:pPr>
            <a:r>
              <a:rPr lang="pl-PL" dirty="0"/>
              <a:t>Po co „to” robimy?</a:t>
            </a:r>
          </a:p>
          <a:p>
            <a:pPr algn="ctr">
              <a:lnSpc>
                <a:spcPct val="150000"/>
              </a:lnSpc>
              <a:buNone/>
            </a:pPr>
            <a:r>
              <a:rPr lang="pl-PL" dirty="0"/>
              <a:t>Jakie są „tego” efekty?</a:t>
            </a:r>
          </a:p>
          <a:p>
            <a:pPr>
              <a:buNone/>
            </a:pPr>
            <a:endParaRPr lang="pl-PL" dirty="0"/>
          </a:p>
          <a:p>
            <a:pPr>
              <a:buFont typeface="Wingdings"/>
              <a:buChar char="Ø"/>
            </a:pPr>
            <a:endParaRPr lang="pl-PL" dirty="0"/>
          </a:p>
          <a:p>
            <a:pPr>
              <a:buFont typeface="Wingdings"/>
              <a:buChar char="Ø"/>
            </a:pPr>
            <a:endParaRPr lang="pl-PL" dirty="0"/>
          </a:p>
          <a:p>
            <a:pPr>
              <a:buFont typeface="Wingdings"/>
              <a:buChar char="Ø"/>
            </a:pP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3074" name="Picture 2" descr="C:\Users\Bartosz\Desktop\13413625_1057646014300594_2721968761587339157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4512" y="2655492"/>
            <a:ext cx="2789732" cy="27897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b="1" dirty="0"/>
              <a:t>Cele działań w PKS </a:t>
            </a:r>
            <a:br>
              <a:rPr lang="pl-PL" sz="3200" b="1" dirty="0"/>
            </a:br>
            <a:r>
              <a:rPr lang="pl-PL" sz="3200" b="1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191600" cy="4925144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Nawiązywanie kontaktów, wyrażanie swoich myśli, przekonań, pragnień, uczuć, wymiana informacji, uzyskiwanie pomocy, akceptacji, wsparcia.</a:t>
            </a:r>
          </a:p>
          <a:p>
            <a:r>
              <a:rPr lang="pl-PL" dirty="0"/>
              <a:t>Efektywne współpracowanie w grupie rówieśniczej, zawodowej i w zespole zadaniowym</a:t>
            </a:r>
          </a:p>
          <a:p>
            <a:r>
              <a:rPr lang="pl-PL" dirty="0"/>
              <a:t>Konstruktywne radzenie sobie ze zmianą</a:t>
            </a:r>
          </a:p>
          <a:p>
            <a:r>
              <a:rPr lang="pl-PL" dirty="0"/>
              <a:t>Aktywne szukanie partnerów, sojuszników w środowisku</a:t>
            </a:r>
          </a:p>
          <a:p>
            <a:r>
              <a:rPr lang="pl-PL" dirty="0"/>
              <a:t>Tworzenie korzystnego wizerunku swojej osoby </a:t>
            </a:r>
            <a:br>
              <a:rPr lang="pl-PL" dirty="0"/>
            </a:br>
            <a:r>
              <a:rPr lang="pl-PL" dirty="0"/>
              <a:t>w oczach odbiorców, pracodawców, otoczenia</a:t>
            </a:r>
          </a:p>
          <a:p>
            <a:r>
              <a:rPr lang="pl-PL" dirty="0"/>
              <a:t>Stosowanie szerokiego wachlarza zachowań </a:t>
            </a:r>
            <a:br>
              <a:rPr lang="pl-PL" dirty="0"/>
            </a:br>
            <a:r>
              <a:rPr lang="pl-PL" dirty="0"/>
              <a:t>w zależności od potrzeb i sytuacji</a:t>
            </a:r>
          </a:p>
          <a:p>
            <a:r>
              <a:rPr lang="pl-PL" dirty="0"/>
              <a:t>Osiąganie postawionych celów, pozyskanie </a:t>
            </a:r>
            <a:r>
              <a:rPr lang="pl-PL"/>
              <a:t>wiary </a:t>
            </a:r>
            <a:br>
              <a:rPr lang="pl-PL"/>
            </a:br>
            <a:r>
              <a:rPr lang="pl-PL"/>
              <a:t>we </a:t>
            </a:r>
            <a:r>
              <a:rPr lang="pl-PL" dirty="0"/>
              <a:t>własne możliwości</a:t>
            </a:r>
          </a:p>
          <a:p>
            <a:r>
              <a:rPr lang="pl-PL" dirty="0"/>
              <a:t>Odkrywanie pasji i zainteresowań</a:t>
            </a:r>
          </a:p>
          <a:p>
            <a:r>
              <a:rPr lang="pl-PL" dirty="0"/>
              <a:t>Zachwycanie się różnorodnością świata i poszerzanie granic tolerancji</a:t>
            </a:r>
          </a:p>
        </p:txBody>
      </p:sp>
      <p:pic>
        <p:nvPicPr>
          <p:cNvPr id="4098" name="Picture 2" descr="C:\Users\Bartosz\Desktop\13427888_1057645160967346_6999620968073413561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6388" y="3680074"/>
            <a:ext cx="2092076" cy="20920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Młodzi mają szansę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543528" cy="4781128"/>
          </a:xfrm>
        </p:spPr>
        <p:txBody>
          <a:bodyPr>
            <a:normAutofit/>
          </a:bodyPr>
          <a:lstStyle/>
          <a:p>
            <a:r>
              <a:rPr lang="pl-PL" sz="2400" dirty="0"/>
              <a:t>Prowadzenia „operacji budżetowych”</a:t>
            </a:r>
          </a:p>
          <a:p>
            <a:r>
              <a:rPr lang="pl-PL" sz="2400" dirty="0"/>
              <a:t>Efektywnego wykorzystania czasu wolnego </a:t>
            </a:r>
          </a:p>
          <a:p>
            <a:r>
              <a:rPr lang="pl-PL" sz="2400" dirty="0"/>
              <a:t>Wyszukiwania sposobów osiągnięcia celu </a:t>
            </a:r>
          </a:p>
          <a:p>
            <a:r>
              <a:rPr lang="pl-PL" sz="2400" dirty="0"/>
              <a:t>Podejmowania ryzyka i minimalizowania niebezpieczeństw poprzez dyskusje grupowe</a:t>
            </a:r>
          </a:p>
          <a:p>
            <a:r>
              <a:rPr lang="pl-PL" sz="2400" dirty="0"/>
              <a:t>Efektywnego wykorzystania zasobów</a:t>
            </a:r>
          </a:p>
        </p:txBody>
      </p:sp>
      <p:pic>
        <p:nvPicPr>
          <p:cNvPr id="5122" name="Picture 2" descr="C:\Users\Bartosz\Desktop\14570353_1146235648774963_370402358726910381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284984"/>
            <a:ext cx="2273498" cy="22734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Młodzi poszukują rozwiązań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623648" cy="3052936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Na kogo/na co chcemy/będziemy oddziaływać, aby zmienić doskwierającą rzeczywistość?</a:t>
            </a:r>
          </a:p>
          <a:p>
            <a:r>
              <a:rPr lang="pl-PL" dirty="0"/>
              <a:t>W jaki sposób nasza grupa w skuteczny sposób może zmienić rzeczywistość? </a:t>
            </a:r>
          </a:p>
          <a:p>
            <a:r>
              <a:rPr lang="pl-PL" dirty="0"/>
              <a:t>W jakich działaniach  potrzebujemy wsparcia?</a:t>
            </a:r>
          </a:p>
          <a:p>
            <a:r>
              <a:rPr lang="pl-PL" dirty="0"/>
              <a:t>Jakich partnerów chcemy zdobyć dla realizacji naszego zadania?</a:t>
            </a:r>
          </a:p>
        </p:txBody>
      </p:sp>
      <p:pic>
        <p:nvPicPr>
          <p:cNvPr id="6146" name="Picture 2" descr="C:\Users\Bartosz\Desktop\14494848_1140128352719026_892712810715378805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365104"/>
            <a:ext cx="2088232" cy="20882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200" b="1" dirty="0"/>
              <a:t>Młodzi… samodzielni, skuteczni, odnoszący sukces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5832648" cy="4925144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/>
              <a:t>samodzielnie i świadomie osiągają wyznaczone przez siebie cele myśląc perspektywicznie </a:t>
            </a:r>
            <a:br>
              <a:rPr lang="pl-PL" b="1" dirty="0"/>
            </a:br>
            <a:r>
              <a:rPr lang="pl-PL" b="1" dirty="0"/>
              <a:t>o własnej przyszłości</a:t>
            </a:r>
          </a:p>
          <a:p>
            <a:r>
              <a:rPr lang="pl-PL" dirty="0"/>
              <a:t>odnoszą sukces na miarę własnych możliwości oraz jak najlepiej wykorzystują szanse, które przyniesie życie</a:t>
            </a:r>
          </a:p>
          <a:p>
            <a:r>
              <a:rPr lang="pl-PL" dirty="0"/>
              <a:t>sprawdzają, w czym jest szansa być skutecznym </a:t>
            </a:r>
            <a:br>
              <a:rPr lang="pl-PL" dirty="0"/>
            </a:br>
            <a:r>
              <a:rPr lang="pl-PL" dirty="0"/>
              <a:t>i docenianym przez innych</a:t>
            </a:r>
          </a:p>
          <a:p>
            <a:r>
              <a:rPr lang="pl-PL" dirty="0"/>
              <a:t>umacniają wiarę za sprawą osobistego sukcesu, poprzez  szansę w działaniu społecznym</a:t>
            </a:r>
          </a:p>
          <a:p>
            <a:r>
              <a:rPr lang="pl-PL" dirty="0"/>
              <a:t>Prezentują publicznie własną aktywność</a:t>
            </a:r>
            <a:br>
              <a:rPr lang="pl-PL" dirty="0"/>
            </a:br>
            <a:r>
              <a:rPr lang="pl-PL" dirty="0"/>
              <a:t>i jej efekty, oraz uczestniczą w promocji swoich działań</a:t>
            </a:r>
          </a:p>
          <a:p>
            <a:r>
              <a:rPr lang="pl-PL" dirty="0"/>
              <a:t>sprawdzają się w nowych relacjach z ludźmi </a:t>
            </a:r>
            <a:br>
              <a:rPr lang="pl-PL" dirty="0"/>
            </a:br>
            <a:r>
              <a:rPr lang="pl-PL" dirty="0"/>
              <a:t>i instytucjami, a także uczą się, jak współpracować </a:t>
            </a:r>
            <a:br>
              <a:rPr lang="pl-PL" dirty="0"/>
            </a:br>
            <a:r>
              <a:rPr lang="pl-PL" dirty="0"/>
              <a:t>w grupie – m.in. jak znajdować wspólne cele </a:t>
            </a:r>
            <a:br>
              <a:rPr lang="pl-PL" dirty="0"/>
            </a:br>
            <a:r>
              <a:rPr lang="pl-PL" dirty="0"/>
              <a:t>z korzyścią dla wszystkich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7171" name="Picture 3" descr="C:\Users\Bartosz\Desktop\14572811_1139716509426877_4096921266225253821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700808"/>
            <a:ext cx="2279153" cy="22791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2" descr="C:\Users\Bartosz\Desktop\13087722_1028443363887526_5283394776586925658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293096"/>
            <a:ext cx="2304256" cy="23042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Efekty działań młodych w PKS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263608" cy="4493096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/>
              <a:t>młodzi ludzie lepiej radzą sobie  </a:t>
            </a:r>
            <a:br>
              <a:rPr lang="pl-PL" b="1" dirty="0"/>
            </a:br>
            <a:r>
              <a:rPr lang="pl-PL" b="1" dirty="0"/>
              <a:t>w społeczności </a:t>
            </a:r>
            <a:r>
              <a:rPr lang="pl-PL" dirty="0"/>
              <a:t> – młodzież umiejętnie zjednuje sobie innych;</a:t>
            </a:r>
          </a:p>
          <a:p>
            <a:r>
              <a:rPr lang="pl-PL" b="1" dirty="0"/>
              <a:t>środowisko lokalne ożywa</a:t>
            </a:r>
            <a:r>
              <a:rPr lang="pl-PL" dirty="0"/>
              <a:t> – następuje silna integracja wokół działań na rzecz młodych ludzi.  </a:t>
            </a:r>
          </a:p>
          <a:p>
            <a:r>
              <a:rPr lang="pl-PL" b="1" dirty="0"/>
              <a:t>młodzi ludzie lepiej wykorzystują swoje atuty</a:t>
            </a:r>
            <a:r>
              <a:rPr lang="pl-PL" dirty="0"/>
              <a:t> – wyższa świadomość mocnych i słabych stron przez młodych ludzi to w konsekwencji wyższa skuteczność wyboru dalszej ścieżki edukacyjnej </a:t>
            </a:r>
            <a:br>
              <a:rPr lang="pl-PL" dirty="0"/>
            </a:br>
            <a:r>
              <a:rPr lang="pl-PL" dirty="0"/>
              <a:t>i zawodowej;</a:t>
            </a:r>
          </a:p>
          <a:p>
            <a:r>
              <a:rPr lang="pl-PL" b="1" dirty="0"/>
              <a:t>młodzi ludzie stają się bardziej pomocni</a:t>
            </a:r>
            <a:r>
              <a:rPr lang="pl-PL" dirty="0"/>
              <a:t> – angażują się w realizację działań projektów  </a:t>
            </a:r>
            <a:br>
              <a:rPr lang="pl-PL" dirty="0"/>
            </a:br>
            <a:r>
              <a:rPr lang="pl-PL" dirty="0"/>
              <a:t>i w efekcie stają się bardziej skłonni do działań na rzecz rówieśników i własnej społeczności.  </a:t>
            </a:r>
          </a:p>
          <a:p>
            <a:pPr algn="ctr">
              <a:buNone/>
            </a:pPr>
            <a:r>
              <a:rPr lang="pl-PL" b="1" dirty="0"/>
              <a:t>Podejmują samodzielne inicjatywy!</a:t>
            </a:r>
          </a:p>
          <a:p>
            <a:endParaRPr lang="pl-PL" dirty="0"/>
          </a:p>
        </p:txBody>
      </p:sp>
      <p:pic>
        <p:nvPicPr>
          <p:cNvPr id="10242" name="Picture 2" descr="C:\Users\Bartosz\Desktop\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212976"/>
            <a:ext cx="1737881" cy="260682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7776864" cy="4725144"/>
          </a:xfrm>
        </p:spPr>
        <p:txBody>
          <a:bodyPr/>
          <a:lstStyle/>
          <a:p>
            <a:pPr algn="ctr">
              <a:buNone/>
            </a:pPr>
            <a:r>
              <a:rPr lang="pl-PL" b="1" dirty="0"/>
              <a:t>Kiedy inni wyznaczają nam cele, </a:t>
            </a:r>
            <a:br>
              <a:rPr lang="pl-PL" b="1" dirty="0"/>
            </a:br>
            <a:r>
              <a:rPr lang="pl-PL" b="1" dirty="0"/>
              <a:t>trudno traktować je równie poważnie jak wtedy, gdy sami je sobie postawiliśmy.</a:t>
            </a:r>
          </a:p>
        </p:txBody>
      </p:sp>
      <p:pic>
        <p:nvPicPr>
          <p:cNvPr id="10242" name="Picture 2" descr="C:\Users\Bartosz\Desktop\13174230_1034746219923907_491656074932676922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717032"/>
            <a:ext cx="3600400" cy="26642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3135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700" b="1" dirty="0"/>
              <a:t>O wychowańcach końca XIX wieku…</a:t>
            </a:r>
            <a:br>
              <a:rPr lang="pl-PL" sz="2700" dirty="0"/>
            </a:br>
            <a:r>
              <a:rPr lang="pl-PL" sz="2200" dirty="0"/>
              <a:t>Na podstawie Rocznika Towarzystwa Osad Rolnych i Przytułków Rzemieślniczych za rok 1887</a:t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759552" cy="4709120"/>
          </a:xfrm>
        </p:spPr>
        <p:txBody>
          <a:bodyPr>
            <a:normAutofit fontScale="92500" lnSpcReduction="10000"/>
          </a:bodyPr>
          <a:lstStyle/>
          <a:p>
            <a:r>
              <a:rPr lang="pl-PL" sz="3200" dirty="0"/>
              <a:t>Badanie pobudek upadku wychowańców i środków odrodzenia moralnego oraz przygotowania ich do pracy </a:t>
            </a:r>
            <a:br>
              <a:rPr lang="pl-PL" sz="3200" dirty="0"/>
            </a:br>
            <a:r>
              <a:rPr lang="pl-PL" sz="3200" dirty="0"/>
              <a:t>w społeczeństwie</a:t>
            </a:r>
          </a:p>
          <a:p>
            <a:r>
              <a:rPr lang="pl-PL" sz="3200" dirty="0"/>
              <a:t>Tworzenie systemów umożliwiających oddziaływanie na „młodociane umysły i serca” (koszarowy, rodzinny, mieszany </a:t>
            </a:r>
            <a:br>
              <a:rPr lang="pl-PL" sz="3200" dirty="0"/>
            </a:br>
            <a:r>
              <a:rPr lang="pl-PL" sz="3200" dirty="0"/>
              <a:t>i </a:t>
            </a:r>
            <a:r>
              <a:rPr lang="pl-PL" sz="3200" dirty="0" err="1"/>
              <a:t>studzieniecki</a:t>
            </a:r>
            <a:r>
              <a:rPr lang="pl-PL" sz="3200" dirty="0"/>
              <a:t>)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15362" name="Picture 2" descr="http://3.bp.blogspot.com/-mvzy-NY7T28/UA5aRlGTNkI/AAAAAAAAGGY/PcRXU1EHq8M/s320/hine-fur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060848"/>
            <a:ext cx="2756322" cy="20414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 koszarowy (belgijski)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535416" cy="4853136"/>
          </a:xfrm>
        </p:spPr>
        <p:txBody>
          <a:bodyPr>
            <a:normAutofit fontScale="77500" lnSpcReduction="20000"/>
          </a:bodyPr>
          <a:lstStyle/>
          <a:p>
            <a:r>
              <a:rPr lang="pl-PL" sz="3200" dirty="0"/>
              <a:t>Umoralnianie ogólne</a:t>
            </a:r>
          </a:p>
          <a:p>
            <a:r>
              <a:rPr lang="pl-PL" sz="3200" dirty="0"/>
              <a:t>Surowa karność</a:t>
            </a:r>
          </a:p>
          <a:p>
            <a:r>
              <a:rPr lang="pl-PL" sz="3200" dirty="0"/>
              <a:t>Ścisły regulamin</a:t>
            </a:r>
          </a:p>
          <a:p>
            <a:r>
              <a:rPr lang="pl-PL" sz="3200" dirty="0"/>
              <a:t>Praca i nauczanie elementarne</a:t>
            </a:r>
          </a:p>
          <a:p>
            <a:pPr>
              <a:buNone/>
            </a:pPr>
            <a:endParaRPr lang="pl-PL" sz="3200" dirty="0"/>
          </a:p>
          <a:p>
            <a:pPr>
              <a:buNone/>
            </a:pPr>
            <a:r>
              <a:rPr lang="pl-PL" sz="3200" b="1" dirty="0"/>
              <a:t>Wady:</a:t>
            </a:r>
            <a:br>
              <a:rPr lang="pl-PL" sz="3200" dirty="0"/>
            </a:br>
            <a:r>
              <a:rPr lang="pl-PL" sz="3200" dirty="0"/>
              <a:t> zapomniano o indywidualność wychowańców, </a:t>
            </a:r>
            <a:br>
              <a:rPr lang="pl-PL" sz="3200" dirty="0"/>
            </a:br>
            <a:r>
              <a:rPr lang="pl-PL" sz="3200" dirty="0"/>
              <a:t>o ich </a:t>
            </a:r>
            <a:r>
              <a:rPr lang="pl-PL" sz="3200" b="1" dirty="0"/>
              <a:t>osobistym współdziałaniu, </a:t>
            </a:r>
            <a:br>
              <a:rPr lang="pl-PL" sz="3200" b="1" dirty="0"/>
            </a:br>
            <a:r>
              <a:rPr lang="pl-PL" sz="3200" b="1" dirty="0"/>
              <a:t>o potrzebach ich serca </a:t>
            </a:r>
            <a:br>
              <a:rPr lang="pl-PL" sz="3200" b="1" dirty="0"/>
            </a:br>
            <a:r>
              <a:rPr lang="pl-PL" sz="3200" b="1" dirty="0"/>
              <a:t>i uczucia</a:t>
            </a:r>
          </a:p>
          <a:p>
            <a:endParaRPr lang="pl-PL" dirty="0"/>
          </a:p>
        </p:txBody>
      </p:sp>
      <p:pic>
        <p:nvPicPr>
          <p:cNvPr id="14338" name="Picture 2" descr="http://4.bp.blogspot.com/-BKQj9_loGUA/UA5lJQQI_uI/AAAAAAAAGHs/8bgGhq8Lxm4/s1600/hine-coupling-bo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708920"/>
            <a:ext cx="3456384" cy="23042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 rodzinny (szwajcarski)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967464" cy="4781128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Dążący do „wcielenia do rodzin uczciwych </a:t>
            </a:r>
            <a:br>
              <a:rPr lang="pl-PL" dirty="0"/>
            </a:br>
            <a:r>
              <a:rPr lang="pl-PL" dirty="0"/>
              <a:t>i pracowitych rolników kilku wychowańców traktowanych tak samo, jak dzieci do rodziny należące”</a:t>
            </a:r>
          </a:p>
          <a:p>
            <a:pPr>
              <a:buNone/>
            </a:pPr>
            <a:r>
              <a:rPr lang="pl-PL" b="1" dirty="0"/>
              <a:t>Wady:</a:t>
            </a:r>
          </a:p>
          <a:p>
            <a:pPr>
              <a:buNone/>
            </a:pPr>
            <a:r>
              <a:rPr lang="pl-PL" dirty="0"/>
              <a:t>Nie zwrócono uwagi, że skazany wyrokiem nie znajdzie w przybranej rodzinie, za zapłatę, </a:t>
            </a:r>
            <a:r>
              <a:rPr lang="pl-PL" b="1" dirty="0"/>
              <a:t>poszukiwanego </a:t>
            </a:r>
            <a:br>
              <a:rPr lang="pl-PL" b="1" dirty="0"/>
            </a:br>
            <a:r>
              <a:rPr lang="pl-PL" b="1" dirty="0"/>
              <a:t>i w młodości tak niezbędnego dlań ciepła rodzinnego</a:t>
            </a:r>
          </a:p>
          <a:p>
            <a:pPr>
              <a:buNone/>
            </a:pPr>
            <a:r>
              <a:rPr lang="pl-PL" dirty="0"/>
              <a:t>Umoralnienie w zupełności zależeć będzie od dbałości, pracy i umiejętności zwierzchnika</a:t>
            </a:r>
          </a:p>
          <a:p>
            <a:pPr>
              <a:buNone/>
            </a:pPr>
            <a:r>
              <a:rPr lang="pl-PL" dirty="0"/>
              <a:t>Nieletni jest pozbawiony systematyczności nauki i pracy jaką daje szkoła/zakład</a:t>
            </a:r>
          </a:p>
        </p:txBody>
      </p:sp>
      <p:pic>
        <p:nvPicPr>
          <p:cNvPr id="13316" name="Picture 4" descr="http://2.bp.blogspot.com/-TlhDvBh2mX8/UA5vVCnL34I/AAAAAAAAGKQ/H3p7cQQ9DAY/s1600/hine-norr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420888"/>
            <a:ext cx="2851486" cy="19168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 mieszany (francuski)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751440" cy="5257800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Wytworzenie w zakładzie sztucznych rodzin </a:t>
            </a:r>
            <a:br>
              <a:rPr lang="pl-PL" dirty="0"/>
            </a:br>
            <a:r>
              <a:rPr lang="pl-PL" dirty="0"/>
              <a:t>z pewnej liczby wychowańców, pod kierunkiem wychowawcy, mieszkających w oddzielnych domach i złączonych wspólnością bytową</a:t>
            </a:r>
          </a:p>
          <a:p>
            <a:pPr>
              <a:buNone/>
            </a:pPr>
            <a:r>
              <a:rPr lang="pl-PL" b="1" dirty="0"/>
              <a:t>Wady:</a:t>
            </a:r>
          </a:p>
          <a:p>
            <a:pPr>
              <a:buNone/>
            </a:pPr>
            <a:r>
              <a:rPr lang="pl-PL" dirty="0"/>
              <a:t>Nie uwzględniono jednak dostatecznie indywidualizowania nieletnich</a:t>
            </a:r>
          </a:p>
          <a:p>
            <a:pPr>
              <a:buNone/>
            </a:pPr>
            <a:r>
              <a:rPr lang="pl-PL" dirty="0"/>
              <a:t>Nie powołano wychowańców do pracy nad sobą i do współdziałania ze zwierzchnikami zakładu</a:t>
            </a:r>
          </a:p>
        </p:txBody>
      </p:sp>
      <p:pic>
        <p:nvPicPr>
          <p:cNvPr id="12294" name="Picture 6" descr="Podobny obra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5179" y="2780928"/>
            <a:ext cx="2878731" cy="20257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 </a:t>
            </a:r>
            <a:r>
              <a:rPr lang="pl-PL" dirty="0" err="1"/>
              <a:t>studzieniecki</a:t>
            </a:r>
            <a:r>
              <a:rPr lang="pl-PL" dirty="0"/>
              <a:t> (polski)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640960" cy="3528392"/>
          </a:xfrm>
        </p:spPr>
        <p:txBody>
          <a:bodyPr>
            <a:normAutofit fontScale="62500" lnSpcReduction="20000"/>
          </a:bodyPr>
          <a:lstStyle/>
          <a:p>
            <a:r>
              <a:rPr lang="pl-PL" dirty="0"/>
              <a:t>Stopniowe rozszerzanie praw nieletniego, w miarę okazania przezeń </a:t>
            </a:r>
            <a:r>
              <a:rPr lang="pl-PL" b="1" dirty="0"/>
              <a:t>współdziałania do porzucenia nałogów i zdrożności</a:t>
            </a:r>
            <a:r>
              <a:rPr lang="pl-PL" dirty="0"/>
              <a:t>, a przyzwyczajenia do systematycznej pracy, w miarę rozwijania umysłu  i serca, nabywania prawdomówności  i cnót chrześcijańskich</a:t>
            </a:r>
          </a:p>
          <a:p>
            <a:r>
              <a:rPr lang="pl-PL" dirty="0"/>
              <a:t>System nagród skierowany jest na </a:t>
            </a:r>
            <a:r>
              <a:rPr lang="pl-PL" b="1" dirty="0"/>
              <a:t>umacnianie ich w pracy wewnętrznego przerodzenia się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w której pomaga im: wpływ osobisty wychowawców, kapelana, nauczycieli i zwierzchności zakładu, ścisły porządek życia, systematyczna i umiejętna </a:t>
            </a:r>
            <a:r>
              <a:rPr lang="pl-PL"/>
              <a:t>praca </a:t>
            </a:r>
            <a:br>
              <a:rPr lang="pl-PL"/>
            </a:br>
            <a:r>
              <a:rPr lang="pl-PL"/>
              <a:t>w </a:t>
            </a:r>
            <a:r>
              <a:rPr lang="pl-PL" dirty="0"/>
              <a:t>ogrodnictwie, gospodarstwie wiejskim i rzemiosłach, stopniowe rozwijanie ich umysłu</a:t>
            </a:r>
          </a:p>
          <a:p>
            <a:r>
              <a:rPr lang="pl-PL" dirty="0"/>
              <a:t>Poprawionym wychowańcom </a:t>
            </a:r>
            <a:r>
              <a:rPr lang="pl-PL" b="1" dirty="0"/>
              <a:t>nastręcza się sposobności do wykazania siły odpornej </a:t>
            </a:r>
            <a:r>
              <a:rPr lang="pl-PL" dirty="0"/>
              <a:t>np. podczas urlopów, wysyłania na zakupy</a:t>
            </a:r>
          </a:p>
          <a:p>
            <a:r>
              <a:rPr lang="pl-PL" dirty="0"/>
              <a:t>Dla </a:t>
            </a:r>
            <a:r>
              <a:rPr lang="pl-PL" dirty="0">
                <a:solidFill>
                  <a:srgbClr val="C00000"/>
                </a:solidFill>
              </a:rPr>
              <a:t>należytego </a:t>
            </a:r>
            <a:r>
              <a:rPr lang="pl-PL" b="1" dirty="0">
                <a:solidFill>
                  <a:srgbClr val="C00000"/>
                </a:solidFill>
              </a:rPr>
              <a:t>wejścia w życie i zajęcia w społeczeństwie odpowiedniego stanowiska,</a:t>
            </a:r>
            <a:r>
              <a:rPr lang="pl-PL" dirty="0">
                <a:solidFill>
                  <a:srgbClr val="C00000"/>
                </a:solidFill>
              </a:rPr>
              <a:t> każdego z odchodzących umieszcza się w odpowiednim zajęciu i </a:t>
            </a:r>
            <a:r>
              <a:rPr lang="pl-PL" b="1" dirty="0">
                <a:solidFill>
                  <a:srgbClr val="C00000"/>
                </a:solidFill>
              </a:rPr>
              <a:t>powierza troskliwej opiece mianowanego opiekuna, który wspiera radą i pomocą w ciągu kilku lat</a:t>
            </a:r>
          </a:p>
        </p:txBody>
      </p:sp>
      <p:pic>
        <p:nvPicPr>
          <p:cNvPr id="11270" name="Picture 6" descr="Znalezione obrazy dla zapytania WYCHOWANIE MŁODZIEŻY XIX WIEK STUDZIENI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869160"/>
            <a:ext cx="6457950" cy="16889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Warunki skuteczności systemu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399512" cy="4925144"/>
          </a:xfr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pl-PL" dirty="0"/>
              <a:t>Umiejętność poznania wychowańców</a:t>
            </a:r>
          </a:p>
          <a:p>
            <a:r>
              <a:rPr lang="pl-PL" dirty="0"/>
              <a:t>Wynalezienie sposobów należytego na nich oddziaływania </a:t>
            </a:r>
            <a:br>
              <a:rPr lang="pl-PL" dirty="0"/>
            </a:br>
            <a:r>
              <a:rPr lang="pl-PL" dirty="0"/>
              <a:t>i systematycznego używania rozporządzalnych środków na osiągniecie celu</a:t>
            </a:r>
          </a:p>
          <a:p>
            <a:pPr>
              <a:buNone/>
            </a:pPr>
            <a:r>
              <a:rPr lang="pl-PL" i="1" dirty="0"/>
              <a:t>„Aby jednak stanąć na tej wyżynie, aby zawracać na drogę cnoty zbłąkane owieczki, trzeba je przede wszystkim gorąco umiłować , bo w miłości poczęła się idea opieki nad </a:t>
            </a:r>
            <a:r>
              <a:rPr lang="pl-PL" i="1" dirty="0" err="1"/>
              <a:t>temi</a:t>
            </a:r>
            <a:r>
              <a:rPr lang="pl-PL" i="1" dirty="0"/>
              <a:t> </a:t>
            </a:r>
            <a:r>
              <a:rPr lang="pl-PL" i="1" dirty="0" err="1"/>
              <a:t>nieszczęśliwemi</a:t>
            </a:r>
            <a:r>
              <a:rPr lang="pl-PL" i="1" dirty="0"/>
              <a:t> dziećmi i przez miłość tylko można wskrzesić dla użytku społecznego.”</a:t>
            </a:r>
          </a:p>
        </p:txBody>
      </p:sp>
      <p:pic>
        <p:nvPicPr>
          <p:cNvPr id="10242" name="Picture 2" descr="Znalezione obrazy dla zapytania wychowanie demotywato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420888"/>
            <a:ext cx="2560284" cy="23042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b="1" dirty="0"/>
              <a:t>System Żychliński na Dobrzelińskiej </a:t>
            </a:r>
            <a:r>
              <a:rPr lang="pl-PL" sz="3200" b="1" dirty="0">
                <a:sym typeface="Wingdings" pitchFamily="2" charset="2"/>
              </a:rPr>
              <a:t></a:t>
            </a:r>
            <a:br>
              <a:rPr lang="pl-PL" sz="3200" b="1" dirty="0"/>
            </a:b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487744" cy="3484984"/>
          </a:xfrm>
        </p:spPr>
        <p:txBody>
          <a:bodyPr>
            <a:normAutofit fontScale="62500" lnSpcReduction="20000"/>
          </a:bodyPr>
          <a:lstStyle/>
          <a:p>
            <a:r>
              <a:rPr lang="pl-PL" sz="3200" dirty="0"/>
              <a:t>Model Działań Systemowych - młodzież wraz </a:t>
            </a:r>
            <a:br>
              <a:rPr lang="pl-PL" sz="3200" dirty="0"/>
            </a:br>
            <a:r>
              <a:rPr lang="pl-PL" sz="3200" dirty="0"/>
              <a:t>z kadrą placówki  tworzą </a:t>
            </a:r>
            <a:r>
              <a:rPr lang="pl-PL" sz="3200" b="1" dirty="0"/>
              <a:t>społeczność korekcyjną opierającą się na zasadach bezpieczeństwa, otwartej komunikacji, przestrzeganiu ustalonych reguł, samorządności i odpowiedzialności </a:t>
            </a:r>
            <a:r>
              <a:rPr lang="pl-PL" sz="3200" dirty="0"/>
              <a:t>za rozwój wszystkich jej uczestników</a:t>
            </a:r>
          </a:p>
          <a:p>
            <a:r>
              <a:rPr lang="pl-PL" sz="3200" dirty="0"/>
              <a:t>Realizowanie zadań edukacyjno – terapeutycznych i wychowawczych m.in. </a:t>
            </a:r>
            <a:r>
              <a:rPr lang="pl-PL" sz="3200" b="1" dirty="0"/>
              <a:t>poprzez działania animacyjne, projekty w przestrzeni komunikacji społecznej, wolontariat, współdziałanie w inicjatywach </a:t>
            </a:r>
            <a:r>
              <a:rPr lang="pl-PL" sz="3200" dirty="0"/>
              <a:t>innych lokalnych podmiotów (fundacji, stowarzyszeń, instytucji kulturalno – oświatowych i służb społecznych), przy zastosowaniu narzędzi typu: sztuka, fotografia  film, teatr, rzemiosło i rękodzieło,  laboratorium naukowo – techniczne.</a:t>
            </a:r>
            <a:endParaRPr lang="pl-PL" dirty="0"/>
          </a:p>
        </p:txBody>
      </p:sp>
      <p:pic>
        <p:nvPicPr>
          <p:cNvPr id="9220" name="Picture 4" descr="Znalezione obrazy dla zapytania społecznoś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941168"/>
            <a:ext cx="7704856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b="1" dirty="0"/>
              <a:t>Działać nie tylko dla siebie, </a:t>
            </a:r>
            <a:br>
              <a:rPr lang="pl-PL" sz="3200" b="1" dirty="0"/>
            </a:br>
            <a:r>
              <a:rPr lang="pl-PL" sz="3200" b="1" dirty="0"/>
              <a:t>ale również na rzecz innych.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2132856"/>
            <a:ext cx="8153400" cy="3963144"/>
          </a:xfrm>
        </p:spPr>
        <p:txBody>
          <a:bodyPr/>
          <a:lstStyle/>
          <a:p>
            <a:r>
              <a:rPr lang="pl-PL" dirty="0"/>
              <a:t>…bo nie zawsze chodzi o pieniądze i prestiż</a:t>
            </a:r>
          </a:p>
          <a:p>
            <a:pPr>
              <a:buNone/>
            </a:pPr>
            <a:r>
              <a:rPr lang="pl-PL" dirty="0"/>
              <a:t>Często chodzi o to, aby:</a:t>
            </a:r>
          </a:p>
          <a:p>
            <a:r>
              <a:rPr lang="pl-PL" dirty="0"/>
              <a:t>…odkopać talenty</a:t>
            </a:r>
          </a:p>
          <a:p>
            <a:r>
              <a:rPr lang="pl-PL" dirty="0"/>
              <a:t>…rozwinąć horyzonty</a:t>
            </a:r>
          </a:p>
          <a:p>
            <a:r>
              <a:rPr lang="pl-PL" dirty="0"/>
              <a:t>…działać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2050" name="Picture 2" descr="C:\Users\Bartosz\Desktop\13406812_1052708041461058_446041164628527835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212976"/>
            <a:ext cx="2775471" cy="27754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1387</TotalTime>
  <Words>359</Words>
  <Application>Microsoft Office PowerPoint</Application>
  <PresentationFormat>Pokaz na ekranie (4:3)</PresentationFormat>
  <Paragraphs>89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Tw Cen MT</vt:lpstr>
      <vt:lpstr>Wingdings</vt:lpstr>
      <vt:lpstr>Wingdings 2</vt:lpstr>
      <vt:lpstr>Średni</vt:lpstr>
      <vt:lpstr>Zaangażowanie społeczne odpowiedzią  na potrzeby i preferencje młodych  Przykłady działań podejmowanych  w MOS domostwo w Żychlinie</vt:lpstr>
      <vt:lpstr>O wychowańcach końca XIX wieku… Na podstawie Rocznika Towarzystwa Osad Rolnych i Przytułków Rzemieślniczych za rok 1887 </vt:lpstr>
      <vt:lpstr>System koszarowy (belgijski)</vt:lpstr>
      <vt:lpstr>System rodzinny (szwajcarski)</vt:lpstr>
      <vt:lpstr>System mieszany (francuski)</vt:lpstr>
      <vt:lpstr>System studzieniecki (polski)</vt:lpstr>
      <vt:lpstr>Warunki skuteczności systemu</vt:lpstr>
      <vt:lpstr>System Żychliński na Dobrzelińskiej  </vt:lpstr>
      <vt:lpstr>Działać nie tylko dla siebie,  ale również na rzecz innych.</vt:lpstr>
      <vt:lpstr>PKS w DoMOStwie</vt:lpstr>
      <vt:lpstr>Cele działań w PKS   </vt:lpstr>
      <vt:lpstr>Młodzi mają szansę</vt:lpstr>
      <vt:lpstr>Młodzi poszukują rozwiązań</vt:lpstr>
      <vt:lpstr>Młodzi… samodzielni, skuteczni, odnoszący sukces</vt:lpstr>
      <vt:lpstr>Efekty działań młodych w PKS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 Zaangażowanie społeczne odpowiedzią na potrzeby i preferencje młodych.</dc:title>
  <dc:creator>Admin</dc:creator>
  <cp:lastModifiedBy>asus</cp:lastModifiedBy>
  <cp:revision>66</cp:revision>
  <dcterms:created xsi:type="dcterms:W3CDTF">2016-10-24T15:14:13Z</dcterms:created>
  <dcterms:modified xsi:type="dcterms:W3CDTF">2016-12-15T22:07:51Z</dcterms:modified>
</cp:coreProperties>
</file>